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6"/>
  </p:handoutMasterIdLst>
  <p:sldIdLst>
    <p:sldId id="256" r:id="rId2"/>
    <p:sldId id="281" r:id="rId3"/>
    <p:sldId id="286" r:id="rId4"/>
    <p:sldId id="270" r:id="rId5"/>
    <p:sldId id="287" r:id="rId6"/>
    <p:sldId id="288" r:id="rId7"/>
    <p:sldId id="282" r:id="rId8"/>
    <p:sldId id="283" r:id="rId9"/>
    <p:sldId id="284" r:id="rId10"/>
    <p:sldId id="285" r:id="rId11"/>
    <p:sldId id="289" r:id="rId12"/>
    <p:sldId id="290" r:id="rId13"/>
    <p:sldId id="291" r:id="rId14"/>
    <p:sldId id="29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FF"/>
    <a:srgbClr val="97000B"/>
    <a:srgbClr val="0041B6"/>
    <a:srgbClr val="F9D600"/>
    <a:srgbClr val="324057"/>
    <a:srgbClr val="007CCE"/>
    <a:srgbClr val="2A1255"/>
    <a:srgbClr val="A58C51"/>
    <a:srgbClr val="213969"/>
    <a:srgbClr val="332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78" y="96"/>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t>4/10/2023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45459" y="1465729"/>
            <a:ext cx="7869891" cy="47112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4/10/2023</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
        <p:nvSpPr>
          <p:cNvPr id="2" name="Title Placeholder 1"/>
          <p:cNvSpPr>
            <a:spLocks noGrp="1"/>
          </p:cNvSpPr>
          <p:nvPr>
            <p:ph type="title"/>
          </p:nvPr>
        </p:nvSpPr>
        <p:spPr>
          <a:xfrm>
            <a:off x="628650" y="1"/>
            <a:ext cx="7886700" cy="133773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txBox="1">
            <a:spLocks/>
          </p:cNvSpPr>
          <p:nvPr/>
        </p:nvSpPr>
        <p:spPr>
          <a:xfrm>
            <a:off x="1033272" y="1024128"/>
            <a:ext cx="8631936" cy="20117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b="1" dirty="0">
                <a:ln w="0"/>
                <a:solidFill>
                  <a:srgbClr val="006CFF"/>
                </a:solidFill>
                <a:effectLst>
                  <a:reflection blurRad="6350" stA="53000" endA="300" endPos="35500" dir="5400000" sy="-90000" algn="bl" rotWithShape="0"/>
                </a:effectLst>
                <a:latin typeface="+mn-lt"/>
              </a:rPr>
              <a:t>Жестокое обращение </a:t>
            </a:r>
          </a:p>
          <a:p>
            <a:r>
              <a:rPr lang="ru-RU" b="1" dirty="0">
                <a:ln w="0"/>
                <a:solidFill>
                  <a:srgbClr val="006CFF"/>
                </a:solidFill>
                <a:effectLst>
                  <a:reflection blurRad="6350" stA="53000" endA="300" endPos="35500" dir="5400000" sy="-90000" algn="bl" rotWithShape="0"/>
                </a:effectLst>
                <a:latin typeface="+mn-lt"/>
              </a:rPr>
              <a:t>в отношении </a:t>
            </a:r>
          </a:p>
          <a:p>
            <a:r>
              <a:rPr lang="ru-RU" b="1" dirty="0">
                <a:ln w="0"/>
                <a:solidFill>
                  <a:srgbClr val="006CFF"/>
                </a:solidFill>
                <a:effectLst>
                  <a:reflection blurRad="6350" stA="53000" endA="300" endPos="35500" dir="5400000" sy="-90000" algn="bl" rotWithShape="0"/>
                </a:effectLst>
                <a:latin typeface="+mn-lt"/>
              </a:rPr>
              <a:t>женщин </a:t>
            </a:r>
            <a:endParaRPr lang="en-US" b="1" dirty="0">
              <a:ln w="0"/>
              <a:solidFill>
                <a:srgbClr val="006CFF"/>
              </a:solidFill>
              <a:effectLst>
                <a:reflection blurRad="6350" stA="53000" endA="300" endPos="35500" dir="5400000" sy="-90000" algn="bl" rotWithShape="0"/>
              </a:effectLst>
              <a:latin typeface="+mn-lt"/>
            </a:endParaRPr>
          </a:p>
        </p:txBody>
      </p:sp>
    </p:spTree>
    <p:extLst>
      <p:ext uri="{BB962C8B-B14F-4D97-AF65-F5344CB8AC3E}">
        <p14:creationId xmlns:p14="http://schemas.microsoft.com/office/powerpoint/2010/main" val="2480652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6E1E2B-B630-4B6C-914F-901DC39BEF0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4B4C56E-F674-4D9F-81FC-E80B5E6283EC}"/>
              </a:ext>
            </a:extLst>
          </p:cNvPr>
          <p:cNvSpPr>
            <a:spLocks noGrp="1"/>
          </p:cNvSpPr>
          <p:nvPr>
            <p:ph idx="1"/>
          </p:nvPr>
        </p:nvSpPr>
        <p:spPr/>
        <p:txBody>
          <a:bodyPr/>
          <a:lstStyle/>
          <a:p>
            <a:r>
              <a:rPr lang="ru-RU" b="1" dirty="0"/>
              <a:t>Причины домашнего насилия:</a:t>
            </a:r>
            <a:endParaRPr lang="ru-RU" dirty="0"/>
          </a:p>
          <a:p>
            <a:r>
              <a:rPr lang="ru-RU" dirty="0"/>
              <a:t>Одним из наиболее важных факторов домашнего насилия является убеждение в том, что насилие, будь то физическое или словесное, является приемлемым. Другие факторы включают злоупотребление психоактивными веществами, безработицу, проблемы с психическим здоровьем, отсутствие навыков по преодолению трудностей, изоляцию и чрезмерную зависимость от обидчика.</a:t>
            </a:r>
          </a:p>
          <a:p>
            <a:endParaRPr lang="ru-RU" dirty="0"/>
          </a:p>
        </p:txBody>
      </p:sp>
    </p:spTree>
    <p:extLst>
      <p:ext uri="{BB962C8B-B14F-4D97-AF65-F5344CB8AC3E}">
        <p14:creationId xmlns:p14="http://schemas.microsoft.com/office/powerpoint/2010/main" val="2154431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044EEFD-3B2B-4EF1-ABC8-7374F9846AE8}"/>
              </a:ext>
            </a:extLst>
          </p:cNvPr>
          <p:cNvSpPr>
            <a:spLocks noGrp="1"/>
          </p:cNvSpPr>
          <p:nvPr>
            <p:ph idx="1"/>
          </p:nvPr>
        </p:nvSpPr>
        <p:spPr/>
        <p:txBody>
          <a:bodyPr/>
          <a:lstStyle/>
          <a:p>
            <a:r>
              <a:rPr lang="ru-RU" b="1" dirty="0"/>
              <a:t>Работа с домашним насилием</a:t>
            </a:r>
            <a:r>
              <a:rPr lang="ru-RU" dirty="0"/>
              <a:t> может происходить с помощью медицинских служб, правоохранительных органов, консультаций и других форм профилактики и вмешательства. Участникам домашнего насилия может потребоваться медицинская помощь, например осмотр семейного врача, другого специалиста первичной медицинской помощи или врачей отделения неотложной помощи.</a:t>
            </a:r>
          </a:p>
          <a:p>
            <a:endParaRPr lang="ru-RU" dirty="0"/>
          </a:p>
        </p:txBody>
      </p:sp>
    </p:spTree>
    <p:extLst>
      <p:ext uri="{BB962C8B-B14F-4D97-AF65-F5344CB8AC3E}">
        <p14:creationId xmlns:p14="http://schemas.microsoft.com/office/powerpoint/2010/main" val="180330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069228-D7D2-4E2E-92FF-0BA400D7E35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D044EEFD-3B2B-4EF1-ABC8-7374F9846AE8}"/>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397682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069228-D7D2-4E2E-92FF-0BA400D7E35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D044EEFD-3B2B-4EF1-ABC8-7374F9846AE8}"/>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2283990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069228-D7D2-4E2E-92FF-0BA400D7E35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D044EEFD-3B2B-4EF1-ABC8-7374F9846AE8}"/>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322451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86AC71-A82A-49AD-BE9A-12A7E963B49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AA1B9B3-0F73-4D2D-8441-73629312BE7E}"/>
              </a:ext>
            </a:extLst>
          </p:cNvPr>
          <p:cNvSpPr>
            <a:spLocks noGrp="1"/>
          </p:cNvSpPr>
          <p:nvPr>
            <p:ph idx="1"/>
          </p:nvPr>
        </p:nvSpPr>
        <p:spPr/>
        <p:txBody>
          <a:bodyPr>
            <a:normAutofit fontScale="92500" lnSpcReduction="10000"/>
          </a:bodyPr>
          <a:lstStyle/>
          <a:p>
            <a:r>
              <a:rPr lang="ru-RU" dirty="0"/>
              <a:t>Традиционно домашнее насилие определялось физическим насилием. Использовались такие термины, как «жестокое обращение с женой», «избиение жены» и «рукоприкладство», однако их популярность в мире снизилась из-за попыток описать не состоящих в браке партнёров, жестокого обращения, помимо физического, виновных в совершении преступления женщин и однополые отношения. В настоящее время домашнее насилие обычно определяется как «все акты физического, сексуального, психологического или экономического насилия», которые могут быть совершены членом семьи или интимным партнером.</a:t>
            </a:r>
          </a:p>
          <a:p>
            <a:endParaRPr lang="ru-RU" dirty="0"/>
          </a:p>
        </p:txBody>
      </p:sp>
    </p:spTree>
    <p:extLst>
      <p:ext uri="{BB962C8B-B14F-4D97-AF65-F5344CB8AC3E}">
        <p14:creationId xmlns:p14="http://schemas.microsoft.com/office/powerpoint/2010/main" val="1570726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86AC71-A82A-49AD-BE9A-12A7E963B49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AA1B9B3-0F73-4D2D-8441-73629312BE7E}"/>
              </a:ext>
            </a:extLst>
          </p:cNvPr>
          <p:cNvSpPr>
            <a:spLocks noGrp="1"/>
          </p:cNvSpPr>
          <p:nvPr>
            <p:ph idx="1"/>
          </p:nvPr>
        </p:nvSpPr>
        <p:spPr/>
        <p:txBody>
          <a:bodyPr/>
          <a:lstStyle/>
          <a:p>
            <a:r>
              <a:rPr lang="ru-RU" dirty="0"/>
              <a:t>Домашнее насилие – это повторяющийся с увеличением частоты цикл физического, сексуального, словесного, эмоционального, экономического давления/воздействия по отношению к близким людям с целью обретения над ними власти и контроля. </a:t>
            </a:r>
          </a:p>
          <a:p>
            <a:endParaRPr lang="ru-RU" dirty="0"/>
          </a:p>
        </p:txBody>
      </p:sp>
    </p:spTree>
    <p:extLst>
      <p:ext uri="{BB962C8B-B14F-4D97-AF65-F5344CB8AC3E}">
        <p14:creationId xmlns:p14="http://schemas.microsoft.com/office/powerpoint/2010/main" val="569633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a:t>Виды домашнего насилия:</a:t>
            </a:r>
            <a:endParaRPr lang="ru-RU" i="1" dirty="0"/>
          </a:p>
        </p:txBody>
      </p:sp>
      <p:grpSp>
        <p:nvGrpSpPr>
          <p:cNvPr id="4" name="Group 92"/>
          <p:cNvGrpSpPr>
            <a:grpSpLocks/>
          </p:cNvGrpSpPr>
          <p:nvPr/>
        </p:nvGrpSpPr>
        <p:grpSpPr bwMode="auto">
          <a:xfrm>
            <a:off x="2055482" y="1543586"/>
            <a:ext cx="5068887" cy="530225"/>
            <a:chOff x="1269" y="1296"/>
            <a:chExt cx="3193" cy="334"/>
          </a:xfrm>
        </p:grpSpPr>
        <p:sp>
          <p:nvSpPr>
            <p:cNvPr id="5" name="AutoShape 3"/>
            <p:cNvSpPr>
              <a:spLocks noChangeArrowheads="1"/>
            </p:cNvSpPr>
            <p:nvPr/>
          </p:nvSpPr>
          <p:spPr bwMode="gray">
            <a:xfrm>
              <a:off x="1422" y="1296"/>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6" name="Text Box 4"/>
            <p:cNvSpPr txBox="1">
              <a:spLocks noChangeArrowheads="1"/>
            </p:cNvSpPr>
            <p:nvPr/>
          </p:nvSpPr>
          <p:spPr bwMode="gray">
            <a:xfrm>
              <a:off x="1525" y="1342"/>
              <a:ext cx="263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r>
                <a:rPr lang="ru-RU" sz="2000" dirty="0"/>
                <a:t>физическое</a:t>
              </a:r>
              <a:endParaRPr lang="en-US" sz="2000" dirty="0">
                <a:solidFill>
                  <a:srgbClr val="000000"/>
                </a:solidFill>
              </a:endParaRPr>
            </a:p>
          </p:txBody>
        </p:sp>
        <p:grpSp>
          <p:nvGrpSpPr>
            <p:cNvPr id="7" name="Group 55"/>
            <p:cNvGrpSpPr>
              <a:grpSpLocks/>
            </p:cNvGrpSpPr>
            <p:nvPr/>
          </p:nvGrpSpPr>
          <p:grpSpPr bwMode="auto">
            <a:xfrm>
              <a:off x="1269" y="1324"/>
              <a:ext cx="266" cy="298"/>
              <a:chOff x="1415" y="1276"/>
              <a:chExt cx="266" cy="298"/>
            </a:xfrm>
          </p:grpSpPr>
          <p:grpSp>
            <p:nvGrpSpPr>
              <p:cNvPr id="8" name="Group 56"/>
              <p:cNvGrpSpPr>
                <a:grpSpLocks/>
              </p:cNvGrpSpPr>
              <p:nvPr/>
            </p:nvGrpSpPr>
            <p:grpSpPr bwMode="auto">
              <a:xfrm>
                <a:off x="1415" y="1276"/>
                <a:ext cx="266" cy="298"/>
                <a:chOff x="1415" y="1276"/>
                <a:chExt cx="266" cy="298"/>
              </a:xfrm>
            </p:grpSpPr>
            <p:pic>
              <p:nvPicPr>
                <p:cNvPr id="10" name="Picture 57"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11" name="Oval 58"/>
                <p:cNvSpPr>
                  <a:spLocks noChangeArrowheads="1"/>
                </p:cNvSpPr>
                <p:nvPr/>
              </p:nvSpPr>
              <p:spPr bwMode="gray">
                <a:xfrm flipH="1">
                  <a:off x="1415" y="1276"/>
                  <a:ext cx="266" cy="266"/>
                </a:xfrm>
                <a:prstGeom prst="ellipse">
                  <a:avLst/>
                </a:prstGeom>
                <a:gradFill rotWithShape="0">
                  <a:gsLst>
                    <a:gs pos="0">
                      <a:srgbClr val="FF9900"/>
                    </a:gs>
                    <a:gs pos="100000">
                      <a:srgbClr val="FF9900">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12" name="Oval 59"/>
                <p:cNvSpPr>
                  <a:spLocks noChangeArrowheads="1"/>
                </p:cNvSpPr>
                <p:nvPr/>
              </p:nvSpPr>
              <p:spPr bwMode="gray">
                <a:xfrm flipH="1">
                  <a:off x="1422" y="1282"/>
                  <a:ext cx="254" cy="254"/>
                </a:xfrm>
                <a:prstGeom prst="ellipse">
                  <a:avLst/>
                </a:prstGeom>
                <a:gradFill rotWithShape="0">
                  <a:gsLst>
                    <a:gs pos="0">
                      <a:srgbClr val="FF9900">
                        <a:gamma/>
                        <a:shade val="63529"/>
                        <a:invGamma/>
                      </a:srgbClr>
                    </a:gs>
                    <a:gs pos="100000">
                      <a:srgbClr val="FF9900">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13" name="Picture 60"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 Box 61"/>
              <p:cNvSpPr txBox="1">
                <a:spLocks noChangeArrowheads="1"/>
              </p:cNvSpPr>
              <p:nvPr/>
            </p:nvSpPr>
            <p:spPr bwMode="gray">
              <a:xfrm>
                <a:off x="1441" y="129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1</a:t>
                </a:r>
              </a:p>
            </p:txBody>
          </p:sp>
        </p:grpSp>
      </p:grpSp>
      <p:grpSp>
        <p:nvGrpSpPr>
          <p:cNvPr id="14" name="Group 93"/>
          <p:cNvGrpSpPr>
            <a:grpSpLocks/>
          </p:cNvGrpSpPr>
          <p:nvPr/>
        </p:nvGrpSpPr>
        <p:grpSpPr bwMode="auto">
          <a:xfrm>
            <a:off x="2053894" y="2305586"/>
            <a:ext cx="5070475" cy="549275"/>
            <a:chOff x="1268" y="1776"/>
            <a:chExt cx="3194" cy="346"/>
          </a:xfrm>
        </p:grpSpPr>
        <p:sp>
          <p:nvSpPr>
            <p:cNvPr id="15" name="AutoShape 13"/>
            <p:cNvSpPr>
              <a:spLocks noChangeArrowheads="1"/>
            </p:cNvSpPr>
            <p:nvPr/>
          </p:nvSpPr>
          <p:spPr bwMode="gray">
            <a:xfrm>
              <a:off x="1422" y="1776"/>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16" name="Text Box 21"/>
            <p:cNvSpPr txBox="1">
              <a:spLocks noChangeArrowheads="1"/>
            </p:cNvSpPr>
            <p:nvPr/>
          </p:nvSpPr>
          <p:spPr bwMode="gray">
            <a:xfrm>
              <a:off x="1525" y="1824"/>
              <a:ext cx="263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r>
                <a:rPr lang="ru-RU" sz="2000" dirty="0"/>
                <a:t>сексуальное</a:t>
              </a:r>
              <a:endParaRPr lang="en-US" sz="2000" dirty="0">
                <a:solidFill>
                  <a:srgbClr val="000000"/>
                </a:solidFill>
              </a:endParaRPr>
            </a:p>
          </p:txBody>
        </p:sp>
        <p:grpSp>
          <p:nvGrpSpPr>
            <p:cNvPr id="17" name="Group 62"/>
            <p:cNvGrpSpPr>
              <a:grpSpLocks/>
            </p:cNvGrpSpPr>
            <p:nvPr/>
          </p:nvGrpSpPr>
          <p:grpSpPr bwMode="auto">
            <a:xfrm>
              <a:off x="1268" y="1824"/>
              <a:ext cx="266" cy="298"/>
              <a:chOff x="1414" y="1776"/>
              <a:chExt cx="266" cy="298"/>
            </a:xfrm>
          </p:grpSpPr>
          <p:grpSp>
            <p:nvGrpSpPr>
              <p:cNvPr id="18" name="Group 63"/>
              <p:cNvGrpSpPr>
                <a:grpSpLocks/>
              </p:cNvGrpSpPr>
              <p:nvPr/>
            </p:nvGrpSpPr>
            <p:grpSpPr bwMode="auto">
              <a:xfrm>
                <a:off x="1414" y="1776"/>
                <a:ext cx="266" cy="298"/>
                <a:chOff x="1415" y="1276"/>
                <a:chExt cx="266" cy="298"/>
              </a:xfrm>
            </p:grpSpPr>
            <p:pic>
              <p:nvPicPr>
                <p:cNvPr id="20" name="Picture 64"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21" name="Oval 65"/>
                <p:cNvSpPr>
                  <a:spLocks noChangeArrowheads="1"/>
                </p:cNvSpPr>
                <p:nvPr/>
              </p:nvSpPr>
              <p:spPr bwMode="gray">
                <a:xfrm flipH="1">
                  <a:off x="1415" y="1276"/>
                  <a:ext cx="266" cy="266"/>
                </a:xfrm>
                <a:prstGeom prst="ellipse">
                  <a:avLst/>
                </a:prstGeom>
                <a:gradFill rotWithShape="0">
                  <a:gsLst>
                    <a:gs pos="0">
                      <a:srgbClr val="FCF71A"/>
                    </a:gs>
                    <a:gs pos="100000">
                      <a:srgbClr val="FCF71A">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22" name="Oval 66"/>
                <p:cNvSpPr>
                  <a:spLocks noChangeArrowheads="1"/>
                </p:cNvSpPr>
                <p:nvPr/>
              </p:nvSpPr>
              <p:spPr bwMode="gray">
                <a:xfrm flipH="1">
                  <a:off x="1422" y="1282"/>
                  <a:ext cx="254" cy="254"/>
                </a:xfrm>
                <a:prstGeom prst="ellipse">
                  <a:avLst/>
                </a:prstGeom>
                <a:gradFill rotWithShape="0">
                  <a:gsLst>
                    <a:gs pos="0">
                      <a:srgbClr val="FCF71A">
                        <a:gamma/>
                        <a:shade val="63529"/>
                        <a:invGamma/>
                      </a:srgbClr>
                    </a:gs>
                    <a:gs pos="100000">
                      <a:srgbClr val="FCF71A">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23" name="Picture 67"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 Box 68"/>
              <p:cNvSpPr txBox="1">
                <a:spLocks noChangeArrowheads="1"/>
              </p:cNvSpPr>
              <p:nvPr/>
            </p:nvSpPr>
            <p:spPr bwMode="gray">
              <a:xfrm>
                <a:off x="1440" y="179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2</a:t>
                </a:r>
              </a:p>
            </p:txBody>
          </p:sp>
        </p:grpSp>
      </p:grpSp>
      <p:grpSp>
        <p:nvGrpSpPr>
          <p:cNvPr id="24" name="Group 94"/>
          <p:cNvGrpSpPr>
            <a:grpSpLocks/>
          </p:cNvGrpSpPr>
          <p:nvPr/>
        </p:nvGrpSpPr>
        <p:grpSpPr bwMode="auto">
          <a:xfrm>
            <a:off x="2057069" y="3053299"/>
            <a:ext cx="5067300" cy="547687"/>
            <a:chOff x="1270" y="2247"/>
            <a:chExt cx="3192" cy="345"/>
          </a:xfrm>
        </p:grpSpPr>
        <p:sp>
          <p:nvSpPr>
            <p:cNvPr id="25" name="AutoShape 23"/>
            <p:cNvSpPr>
              <a:spLocks noChangeArrowheads="1"/>
            </p:cNvSpPr>
            <p:nvPr/>
          </p:nvSpPr>
          <p:spPr bwMode="gray">
            <a:xfrm>
              <a:off x="1422" y="2247"/>
              <a:ext cx="3040" cy="345"/>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26" name="Text Box 31"/>
            <p:cNvSpPr txBox="1">
              <a:spLocks noChangeArrowheads="1"/>
            </p:cNvSpPr>
            <p:nvPr/>
          </p:nvSpPr>
          <p:spPr bwMode="gray">
            <a:xfrm>
              <a:off x="1525" y="2295"/>
              <a:ext cx="2887"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p>
              <a:r>
                <a:rPr lang="ru-RU" sz="2000" dirty="0"/>
                <a:t>психологическое</a:t>
              </a:r>
            </a:p>
          </p:txBody>
        </p:sp>
        <p:grpSp>
          <p:nvGrpSpPr>
            <p:cNvPr id="27" name="Group 69"/>
            <p:cNvGrpSpPr>
              <a:grpSpLocks/>
            </p:cNvGrpSpPr>
            <p:nvPr/>
          </p:nvGrpSpPr>
          <p:grpSpPr bwMode="auto">
            <a:xfrm>
              <a:off x="1270" y="2294"/>
              <a:ext cx="266" cy="298"/>
              <a:chOff x="1416" y="2246"/>
              <a:chExt cx="266" cy="298"/>
            </a:xfrm>
          </p:grpSpPr>
          <p:sp>
            <p:nvSpPr>
              <p:cNvPr id="28" name="Text Box 70"/>
              <p:cNvSpPr txBox="1">
                <a:spLocks noChangeArrowheads="1"/>
              </p:cNvSpPr>
              <p:nvPr/>
            </p:nvSpPr>
            <p:spPr bwMode="gray">
              <a:xfrm>
                <a:off x="1435" y="226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3</a:t>
                </a:r>
              </a:p>
            </p:txBody>
          </p:sp>
          <p:grpSp>
            <p:nvGrpSpPr>
              <p:cNvPr id="29" name="Group 71"/>
              <p:cNvGrpSpPr>
                <a:grpSpLocks/>
              </p:cNvGrpSpPr>
              <p:nvPr/>
            </p:nvGrpSpPr>
            <p:grpSpPr bwMode="auto">
              <a:xfrm>
                <a:off x="1416" y="2246"/>
                <a:ext cx="266" cy="298"/>
                <a:chOff x="1415" y="1276"/>
                <a:chExt cx="266" cy="298"/>
              </a:xfrm>
            </p:grpSpPr>
            <p:pic>
              <p:nvPicPr>
                <p:cNvPr id="31" name="Picture 72"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32" name="Oval 73"/>
                <p:cNvSpPr>
                  <a:spLocks noChangeArrowheads="1"/>
                </p:cNvSpPr>
                <p:nvPr/>
              </p:nvSpPr>
              <p:spPr bwMode="gray">
                <a:xfrm flipH="1">
                  <a:off x="1415" y="1276"/>
                  <a:ext cx="266" cy="266"/>
                </a:xfrm>
                <a:prstGeom prst="ellipse">
                  <a:avLst/>
                </a:prstGeom>
                <a:gradFill rotWithShape="0">
                  <a:gsLst>
                    <a:gs pos="0">
                      <a:srgbClr val="10E470"/>
                    </a:gs>
                    <a:gs pos="100000">
                      <a:srgbClr val="10E470">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33" name="Oval 74"/>
                <p:cNvSpPr>
                  <a:spLocks noChangeArrowheads="1"/>
                </p:cNvSpPr>
                <p:nvPr/>
              </p:nvSpPr>
              <p:spPr bwMode="gray">
                <a:xfrm flipH="1">
                  <a:off x="1422" y="1282"/>
                  <a:ext cx="254" cy="254"/>
                </a:xfrm>
                <a:prstGeom prst="ellipse">
                  <a:avLst/>
                </a:prstGeom>
                <a:gradFill rotWithShape="0">
                  <a:gsLst>
                    <a:gs pos="0">
                      <a:srgbClr val="10E470">
                        <a:gamma/>
                        <a:shade val="63529"/>
                        <a:invGamma/>
                      </a:srgbClr>
                    </a:gs>
                    <a:gs pos="100000">
                      <a:srgbClr val="10E470">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34" name="Picture 75"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 Box 76"/>
              <p:cNvSpPr txBox="1">
                <a:spLocks noChangeArrowheads="1"/>
              </p:cNvSpPr>
              <p:nvPr/>
            </p:nvSpPr>
            <p:spPr bwMode="gray">
              <a:xfrm>
                <a:off x="1442" y="226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3</a:t>
                </a:r>
              </a:p>
            </p:txBody>
          </p:sp>
        </p:grpSp>
      </p:grpSp>
      <p:grpSp>
        <p:nvGrpSpPr>
          <p:cNvPr id="35" name="Group 95"/>
          <p:cNvGrpSpPr>
            <a:grpSpLocks/>
          </p:cNvGrpSpPr>
          <p:nvPr/>
        </p:nvGrpSpPr>
        <p:grpSpPr bwMode="auto">
          <a:xfrm>
            <a:off x="2046287" y="3780096"/>
            <a:ext cx="5051425" cy="547687"/>
            <a:chOff x="1268" y="2727"/>
            <a:chExt cx="3182" cy="345"/>
          </a:xfrm>
        </p:grpSpPr>
        <p:sp>
          <p:nvSpPr>
            <p:cNvPr id="36" name="AutoShape 33"/>
            <p:cNvSpPr>
              <a:spLocks noChangeArrowheads="1"/>
            </p:cNvSpPr>
            <p:nvPr/>
          </p:nvSpPr>
          <p:spPr bwMode="gray">
            <a:xfrm>
              <a:off x="1422" y="2727"/>
              <a:ext cx="3028" cy="345"/>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37" name="Text Box 41"/>
            <p:cNvSpPr txBox="1">
              <a:spLocks noChangeArrowheads="1"/>
            </p:cNvSpPr>
            <p:nvPr/>
          </p:nvSpPr>
          <p:spPr bwMode="gray">
            <a:xfrm>
              <a:off x="1525" y="2775"/>
              <a:ext cx="2633"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r>
                <a:rPr lang="ru-RU" sz="2000" dirty="0">
                  <a:solidFill>
                    <a:srgbClr val="000000"/>
                  </a:solidFill>
                </a:rPr>
                <a:t>экономическое</a:t>
              </a:r>
              <a:endParaRPr lang="en-US" sz="2000" dirty="0">
                <a:solidFill>
                  <a:srgbClr val="000000"/>
                </a:solidFill>
              </a:endParaRPr>
            </a:p>
          </p:txBody>
        </p:sp>
        <p:grpSp>
          <p:nvGrpSpPr>
            <p:cNvPr id="38" name="Group 77"/>
            <p:cNvGrpSpPr>
              <a:grpSpLocks/>
            </p:cNvGrpSpPr>
            <p:nvPr/>
          </p:nvGrpSpPr>
          <p:grpSpPr bwMode="auto">
            <a:xfrm>
              <a:off x="1268" y="2774"/>
              <a:ext cx="266" cy="298"/>
              <a:chOff x="1414" y="2726"/>
              <a:chExt cx="266" cy="298"/>
            </a:xfrm>
          </p:grpSpPr>
          <p:sp>
            <p:nvSpPr>
              <p:cNvPr id="39" name="Text Box 78"/>
              <p:cNvSpPr txBox="1">
                <a:spLocks noChangeArrowheads="1"/>
              </p:cNvSpPr>
              <p:nvPr/>
            </p:nvSpPr>
            <p:spPr bwMode="gray">
              <a:xfrm>
                <a:off x="1435" y="274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4</a:t>
                </a:r>
              </a:p>
            </p:txBody>
          </p:sp>
          <p:grpSp>
            <p:nvGrpSpPr>
              <p:cNvPr id="40" name="Group 79"/>
              <p:cNvGrpSpPr>
                <a:grpSpLocks/>
              </p:cNvGrpSpPr>
              <p:nvPr/>
            </p:nvGrpSpPr>
            <p:grpSpPr bwMode="auto">
              <a:xfrm>
                <a:off x="1414" y="2726"/>
                <a:ext cx="266" cy="298"/>
                <a:chOff x="1415" y="1276"/>
                <a:chExt cx="266" cy="298"/>
              </a:xfrm>
            </p:grpSpPr>
            <p:pic>
              <p:nvPicPr>
                <p:cNvPr id="42" name="Picture 80"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43" name="Oval 81"/>
                <p:cNvSpPr>
                  <a:spLocks noChangeArrowheads="1"/>
                </p:cNvSpPr>
                <p:nvPr/>
              </p:nvSpPr>
              <p:spPr bwMode="gray">
                <a:xfrm flipH="1">
                  <a:off x="1415" y="1276"/>
                  <a:ext cx="266" cy="266"/>
                </a:xfrm>
                <a:prstGeom prst="ellipse">
                  <a:avLst/>
                </a:prstGeom>
                <a:gradFill rotWithShape="0">
                  <a:gsLst>
                    <a:gs pos="0">
                      <a:srgbClr val="CA55F9"/>
                    </a:gs>
                    <a:gs pos="100000">
                      <a:srgbClr val="CA55F9">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44" name="Oval 82"/>
                <p:cNvSpPr>
                  <a:spLocks noChangeArrowheads="1"/>
                </p:cNvSpPr>
                <p:nvPr/>
              </p:nvSpPr>
              <p:spPr bwMode="gray">
                <a:xfrm flipH="1">
                  <a:off x="1422" y="1282"/>
                  <a:ext cx="254" cy="254"/>
                </a:xfrm>
                <a:prstGeom prst="ellipse">
                  <a:avLst/>
                </a:prstGeom>
                <a:gradFill rotWithShape="0">
                  <a:gsLst>
                    <a:gs pos="0">
                      <a:srgbClr val="CA55F9">
                        <a:gamma/>
                        <a:shade val="63529"/>
                        <a:invGamma/>
                      </a:srgbClr>
                    </a:gs>
                    <a:gs pos="100000">
                      <a:srgbClr val="CA55F9">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45" name="Picture 83"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Text Box 84"/>
              <p:cNvSpPr txBox="1">
                <a:spLocks noChangeArrowheads="1"/>
              </p:cNvSpPr>
              <p:nvPr/>
            </p:nvSpPr>
            <p:spPr bwMode="gray">
              <a:xfrm>
                <a:off x="1440" y="274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4</a:t>
                </a:r>
              </a:p>
            </p:txBody>
          </p:sp>
        </p:grpSp>
      </p:grpSp>
    </p:spTree>
    <p:extLst>
      <p:ext uri="{BB962C8B-B14F-4D97-AF65-F5344CB8AC3E}">
        <p14:creationId xmlns:p14="http://schemas.microsoft.com/office/powerpoint/2010/main" val="4260796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86AC71-A82A-49AD-BE9A-12A7E963B49E}"/>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FAA1B9B3-0F73-4D2D-8441-73629312BE7E}"/>
              </a:ext>
            </a:extLst>
          </p:cNvPr>
          <p:cNvSpPr>
            <a:spLocks noGrp="1"/>
          </p:cNvSpPr>
          <p:nvPr>
            <p:ph idx="1"/>
          </p:nvPr>
        </p:nvSpPr>
        <p:spPr/>
        <p:txBody>
          <a:bodyPr>
            <a:normAutofit fontScale="77500" lnSpcReduction="20000"/>
          </a:bodyPr>
          <a:lstStyle/>
          <a:p>
            <a:r>
              <a:rPr lang="ru-RU" b="1" i="1" dirty="0"/>
              <a:t>Физическое насилие</a:t>
            </a:r>
            <a:r>
              <a:rPr lang="ru-RU" dirty="0"/>
              <a:t> — прямое или косвенное воздействие на жертву с целью причинения физического вреда, страха, боли, травм, других физических страданий или телесных повреждений. В контексте принудительного контроля, физическое насилие — это контроль над жертвой. Динамика физического насилия в отношениях часто бывает сложной. Физическое насилие может быть кульминацией другого грубого или жестокого поведения, такого как угрозы, запугивание и ограничение самоосознания жертвы посредством изоляции, манипуляции и других ограничений личной свободы. К физическому насилию причисляется уклонение от оказания первой медицинской помощи, депривация сна, принудительное употребление наркотиков или алкоголя. Нанесение телесных повреждений другим целям, таким как дети или домашние животные, с целью причинения эмоционального вреда жертве также может являться формой физического насилия.</a:t>
            </a:r>
          </a:p>
          <a:p>
            <a:endParaRPr lang="ru-RU" dirty="0"/>
          </a:p>
        </p:txBody>
      </p:sp>
    </p:spTree>
    <p:extLst>
      <p:ext uri="{BB962C8B-B14F-4D97-AF65-F5344CB8AC3E}">
        <p14:creationId xmlns:p14="http://schemas.microsoft.com/office/powerpoint/2010/main" val="894283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86AC71-A82A-49AD-BE9A-12A7E963B49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AA1B9B3-0F73-4D2D-8441-73629312BE7E}"/>
              </a:ext>
            </a:extLst>
          </p:cNvPr>
          <p:cNvSpPr>
            <a:spLocks noGrp="1"/>
          </p:cNvSpPr>
          <p:nvPr>
            <p:ph idx="1"/>
          </p:nvPr>
        </p:nvSpPr>
        <p:spPr/>
        <p:txBody>
          <a:bodyPr>
            <a:normAutofit fontScale="77500" lnSpcReduction="20000"/>
          </a:bodyPr>
          <a:lstStyle/>
          <a:p>
            <a:r>
              <a:rPr lang="ru-RU" b="1" i="1" dirty="0"/>
              <a:t>Сексуальное насилие</a:t>
            </a:r>
            <a:r>
              <a:rPr lang="ru-RU" dirty="0"/>
              <a:t> определяется ВОЗ как любой половой акт, попытки полового акта, нежелательные комментарии или авансы c сексуальным подтекстом, или действия, направленные на принуждение к секс-торговле или иные попытки направить человека против своей сексуальности с помощью принуждения. Также включается обязательные проверки на девственность и калечащие операции на женских половых органах. Помимо инициирования полового акта с помощью физической силы, сексуальное насилие имеет место, если на человека словесно оказывают давление для получения согласия, если человек неспособен понять природу или обстоятельства акта, неспособен отказаться от участия или неспособен сообщить о нежелании участвовать в половом акте. Это может произойти из-за незрелости несовершеннолетних, болезни, инвалидности или влияния психоактивных веществ, или из-за запугивания и давления.</a:t>
            </a:r>
          </a:p>
          <a:p>
            <a:endParaRPr lang="ru-RU" dirty="0"/>
          </a:p>
        </p:txBody>
      </p:sp>
    </p:spTree>
    <p:extLst>
      <p:ext uri="{BB962C8B-B14F-4D97-AF65-F5344CB8AC3E}">
        <p14:creationId xmlns:p14="http://schemas.microsoft.com/office/powerpoint/2010/main" val="1480266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86AC71-A82A-49AD-BE9A-12A7E963B49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AA1B9B3-0F73-4D2D-8441-73629312BE7E}"/>
              </a:ext>
            </a:extLst>
          </p:cNvPr>
          <p:cNvSpPr>
            <a:spLocks noGrp="1"/>
          </p:cNvSpPr>
          <p:nvPr>
            <p:ph idx="1"/>
          </p:nvPr>
        </p:nvSpPr>
        <p:spPr/>
        <p:txBody>
          <a:bodyPr>
            <a:normAutofit fontScale="92500"/>
          </a:bodyPr>
          <a:lstStyle/>
          <a:p>
            <a:r>
              <a:rPr lang="ru-RU" b="1" i="1" dirty="0"/>
              <a:t>Психологическое насилие</a:t>
            </a:r>
            <a:r>
              <a:rPr lang="ru-RU" dirty="0"/>
              <a:t> (или эмоциональное насилие) — это модель поведения, при которой человек угрожает, запугивает, </a:t>
            </a:r>
            <a:r>
              <a:rPr lang="ru-RU" dirty="0" err="1"/>
              <a:t>дегуманизирует</a:t>
            </a:r>
            <a:r>
              <a:rPr lang="ru-RU" dirty="0"/>
              <a:t> или систематически подрывает самооценку. Психологическое насилие — это «намеренное поведение, приводящее к серьёзному ущербу психологической целостности лица в результате принуждения или угроз». Эмоциональное насилие включает в себя угрозы, изоляцию, публичное унижение, постоянную критику, постоянное личное обесценивание, многократные </a:t>
            </a:r>
            <a:r>
              <a:rPr lang="ru-RU" dirty="0" err="1"/>
              <a:t>стоунволлинг</a:t>
            </a:r>
            <a:r>
              <a:rPr lang="ru-RU" dirty="0"/>
              <a:t> и </a:t>
            </a:r>
            <a:r>
              <a:rPr lang="ru-RU" dirty="0" err="1"/>
              <a:t>газлайтинг</a:t>
            </a:r>
            <a:r>
              <a:rPr lang="ru-RU" dirty="0"/>
              <a:t>. </a:t>
            </a:r>
          </a:p>
          <a:p>
            <a:endParaRPr lang="ru-RU" dirty="0"/>
          </a:p>
        </p:txBody>
      </p:sp>
    </p:spTree>
    <p:extLst>
      <p:ext uri="{BB962C8B-B14F-4D97-AF65-F5344CB8AC3E}">
        <p14:creationId xmlns:p14="http://schemas.microsoft.com/office/powerpoint/2010/main" val="401432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86AC71-A82A-49AD-BE9A-12A7E963B49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AA1B9B3-0F73-4D2D-8441-73629312BE7E}"/>
              </a:ext>
            </a:extLst>
          </p:cNvPr>
          <p:cNvSpPr>
            <a:spLocks noGrp="1"/>
          </p:cNvSpPr>
          <p:nvPr>
            <p:ph idx="1"/>
          </p:nvPr>
        </p:nvSpPr>
        <p:spPr/>
        <p:txBody>
          <a:bodyPr>
            <a:normAutofit fontScale="92500" lnSpcReduction="20000"/>
          </a:bodyPr>
          <a:lstStyle/>
          <a:p>
            <a:r>
              <a:rPr lang="ru-RU" i="1" dirty="0" err="1"/>
              <a:t>Стоунволлинг</a:t>
            </a:r>
            <a:r>
              <a:rPr lang="ru-RU" i="1" dirty="0"/>
              <a:t> </a:t>
            </a:r>
            <a:r>
              <a:rPr lang="ru-RU" dirty="0"/>
              <a:t>подразумевает отказ от общения с другим человеком и уход от разговора, чтобы создать дистанцию между человеком и его партнером. Намеренное отстранение во время спора, также известное как «лечение молчанием», может быть обидным, разочаровывающим и вредным для отношений. </a:t>
            </a:r>
          </a:p>
          <a:p>
            <a:r>
              <a:rPr lang="ru-RU" i="1" dirty="0" err="1"/>
              <a:t>Газлайтинг</a:t>
            </a:r>
            <a:r>
              <a:rPr lang="ru-RU" i="1" dirty="0"/>
              <a:t> </a:t>
            </a:r>
            <a:r>
              <a:rPr lang="ru-RU" dirty="0"/>
              <a:t>— это манипуляция, цель которой — заставить жертву сомневаться в адекватном восприятии реальности, своих чувствах, эмоциях, воспоминаниях. </a:t>
            </a:r>
          </a:p>
          <a:p>
            <a:r>
              <a:rPr lang="ru-RU" i="1" dirty="0" err="1"/>
              <a:t>Сталкинг</a:t>
            </a:r>
            <a:r>
              <a:rPr lang="ru-RU" dirty="0"/>
              <a:t> (от англ. </a:t>
            </a:r>
            <a:r>
              <a:rPr lang="ru-RU" dirty="0" err="1"/>
              <a:t>to</a:t>
            </a:r>
            <a:r>
              <a:rPr lang="ru-RU" dirty="0"/>
              <a:t> </a:t>
            </a:r>
            <a:r>
              <a:rPr lang="ru-RU" dirty="0" err="1"/>
              <a:t>stalk</a:t>
            </a:r>
            <a:r>
              <a:rPr lang="ru-RU" dirty="0"/>
              <a:t> — преследовать) — это форма насильственного поведения, которая включает в себя навязчивое внимание к другому человеку, слежку за ним, угрозы и приставания. </a:t>
            </a:r>
          </a:p>
        </p:txBody>
      </p:sp>
    </p:spTree>
    <p:extLst>
      <p:ext uri="{BB962C8B-B14F-4D97-AF65-F5344CB8AC3E}">
        <p14:creationId xmlns:p14="http://schemas.microsoft.com/office/powerpoint/2010/main" val="3285993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86AC71-A82A-49AD-BE9A-12A7E963B49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AA1B9B3-0F73-4D2D-8441-73629312BE7E}"/>
              </a:ext>
            </a:extLst>
          </p:cNvPr>
          <p:cNvSpPr>
            <a:spLocks noGrp="1"/>
          </p:cNvSpPr>
          <p:nvPr>
            <p:ph idx="1"/>
          </p:nvPr>
        </p:nvSpPr>
        <p:spPr/>
        <p:txBody>
          <a:bodyPr>
            <a:normAutofit fontScale="85000" lnSpcReduction="20000"/>
          </a:bodyPr>
          <a:lstStyle/>
          <a:p>
            <a:r>
              <a:rPr lang="ru-RU" b="1" i="1" dirty="0"/>
              <a:t>Экономическое насилие</a:t>
            </a:r>
            <a:r>
              <a:rPr lang="ru-RU" dirty="0"/>
              <a:t> (или финансовое насилие) является формой насилия, когда один интимный партнер контролирует доступ другого партнера к экономическим ресурсам. Режим имущественных отношений между супругами или интимными партнёрами используются как средство контроля. Экономическое насилие может включать в себя преграду к заработку ресурсов супругом, ограничение на использование ресурсов жертвой или использование экономических ресурсов жертвы в своих интересах. Экономическое насилие снижает способность жертвы обеспечивать себя, увеличивая зависимость от преступника, в том числе оно снижает доступ к образованию, занятости, карьерному росту и приобретению активов. Давление или принуждение члена семьи к подписанию документов, продаже вещей или изменению завещания являются формами экономического насилия.</a:t>
            </a:r>
          </a:p>
          <a:p>
            <a:endParaRPr lang="ru-RU" dirty="0"/>
          </a:p>
        </p:txBody>
      </p:sp>
    </p:spTree>
    <p:extLst>
      <p:ext uri="{BB962C8B-B14F-4D97-AF65-F5344CB8AC3E}">
        <p14:creationId xmlns:p14="http://schemas.microsoft.com/office/powerpoint/2010/main" val="15096321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604</TotalTime>
  <Words>270</Words>
  <Application>Microsoft Office PowerPoint</Application>
  <PresentationFormat>Экран (4:3)</PresentationFormat>
  <Paragraphs>26</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Calibri Light</vt:lpstr>
      <vt:lpstr>Office Theme</vt:lpstr>
      <vt:lpstr>Презентация PowerPoint</vt:lpstr>
      <vt:lpstr>Презентация PowerPoint</vt:lpstr>
      <vt:lpstr>Презентация PowerPoint</vt:lpstr>
      <vt:lpstr>Виды домашнего насилия: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PJSC "New Engineering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1</cp:lastModifiedBy>
  <cp:revision>98</cp:revision>
  <dcterms:created xsi:type="dcterms:W3CDTF">2016-11-18T14:12:19Z</dcterms:created>
  <dcterms:modified xsi:type="dcterms:W3CDTF">2023-04-10T06:49:21Z</dcterms:modified>
</cp:coreProperties>
</file>